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4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42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832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59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49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084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326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233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66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422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03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58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73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59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254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0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8CED-9E0C-4D2F-8019-E26650AD4B1C}" type="datetimeFigureOut">
              <a:rPr lang="hu-HU" smtClean="0"/>
              <a:t>2023. 09. 18.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F451-961E-4833-AD92-598163B149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7960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Vajdasági magyarság a 2022-es népszámlálás tükrében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Badis Róbert</a:t>
            </a:r>
          </a:p>
          <a:p>
            <a:r>
              <a:rPr lang="hu-HU" dirty="0" smtClean="0"/>
              <a:t>Identitás Kisebbségkutató Műhely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62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 algn="ctr">
              <a:buNone/>
            </a:pPr>
            <a:endParaRPr lang="hu-HU" sz="5400" dirty="0"/>
          </a:p>
          <a:p>
            <a:pPr algn="ctr"/>
            <a:r>
              <a:rPr lang="hu-HU" sz="5400" dirty="0" smtClean="0"/>
              <a:t>Köszönöm szépen a figyelmet!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27258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Vajdaság népességszámának alakulása</a:t>
            </a:r>
            <a:endParaRPr lang="hu-H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068" y="1624777"/>
            <a:ext cx="9775064" cy="484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Népesség nyelvi és nemzetiségi összetétele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16899"/>
              </p:ext>
            </p:extLst>
          </p:nvPr>
        </p:nvGraphicFramePr>
        <p:xfrm>
          <a:off x="512895" y="1934445"/>
          <a:ext cx="10559738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65921"/>
                <a:gridCol w="2438971"/>
                <a:gridCol w="2494889"/>
                <a:gridCol w="1759957"/>
              </a:tblGrid>
              <a:tr h="427129">
                <a:tc>
                  <a:txBody>
                    <a:bodyPr/>
                    <a:lstStyle/>
                    <a:p>
                      <a:pPr algn="ctr"/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1910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1921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2022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Szerb</a:t>
                      </a:r>
                      <a:r>
                        <a:rPr lang="hu-HU" sz="2400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33,8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34,9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68,4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Magyar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28,1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23,8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10,5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Német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21,4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22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0,1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Horvát, bunyevác,</a:t>
                      </a:r>
                      <a:r>
                        <a:rPr lang="hu-HU" sz="2400" b="1" baseline="0" dirty="0" smtClean="0"/>
                        <a:t> sokác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8,5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1,9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Román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4,4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1,1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Szlovák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3,7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3,9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2,3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Ruszin</a:t>
                      </a:r>
                      <a:r>
                        <a:rPr lang="hu-HU" sz="2400" b="1" baseline="0" dirty="0" smtClean="0"/>
                        <a:t> és ukrán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0,9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0,9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0,8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Egyéb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1,1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1,6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14,9</a:t>
                      </a:r>
                      <a:endParaRPr lang="hu-HU" sz="2400" b="1" dirty="0"/>
                    </a:p>
                  </a:txBody>
                  <a:tcPr/>
                </a:tc>
              </a:tr>
              <a:tr h="433062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Összesen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100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100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100</a:t>
                      </a:r>
                      <a:endParaRPr lang="hu-H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5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/>
              <a:t>A vajdasági magyar népesség fogyatkozásának üteme az előző népszámláláshoz viszonyítva</a:t>
            </a:r>
            <a:endParaRPr lang="hu-H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567880"/>
              </p:ext>
            </p:extLst>
          </p:nvPr>
        </p:nvGraphicFramePr>
        <p:xfrm>
          <a:off x="914400" y="2112135"/>
          <a:ext cx="10353675" cy="42886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1225"/>
                <a:gridCol w="3451225"/>
                <a:gridCol w="3451225"/>
              </a:tblGrid>
              <a:tr h="536083">
                <a:tc>
                  <a:txBody>
                    <a:bodyPr/>
                    <a:lstStyle/>
                    <a:p>
                      <a:pPr algn="ctr"/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Fogyatkozás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százalék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1961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-7216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-1,6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1971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18 695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4,2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1981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38 510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9,1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1991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45 865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11,9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2002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49 284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14,5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2011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39 071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13,5</a:t>
                      </a:r>
                      <a:endParaRPr lang="hu-HU" sz="2800" b="1" dirty="0"/>
                    </a:p>
                  </a:txBody>
                  <a:tcPr/>
                </a:tc>
              </a:tr>
              <a:tr h="536083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2022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68 815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27,4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Népszámlálás 2022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2336873"/>
            <a:ext cx="11062951" cy="359931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182 321 magyar nemzetiségű</a:t>
            </a:r>
          </a:p>
          <a:p>
            <a:r>
              <a:rPr lang="hu-HU" sz="3600" dirty="0" smtClean="0"/>
              <a:t>73 ezer ismeretlen nemzetiségű – 10-15 százalékuk magyar</a:t>
            </a:r>
          </a:p>
          <a:p>
            <a:r>
              <a:rPr lang="hu-HU" sz="3600" dirty="0" smtClean="0"/>
              <a:t>Közel 70 ezer fős csökkenés</a:t>
            </a:r>
          </a:p>
          <a:p>
            <a:r>
              <a:rPr lang="hu-HU" sz="3600" dirty="0" smtClean="0"/>
              <a:t>Egyes községekben 40 százalékos fogyatkozás</a:t>
            </a:r>
          </a:p>
        </p:txBody>
      </p:sp>
    </p:spTree>
    <p:extLst>
      <p:ext uri="{BB962C8B-B14F-4D97-AF65-F5344CB8AC3E}">
        <p14:creationId xmlns:p14="http://schemas.microsoft.com/office/powerpoint/2010/main" val="14612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Fogyatkozás mértéke körzetenként</a:t>
            </a:r>
            <a:endParaRPr lang="hu-H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93883"/>
              </p:ext>
            </p:extLst>
          </p:nvPr>
        </p:nvGraphicFramePr>
        <p:xfrm>
          <a:off x="283335" y="2105450"/>
          <a:ext cx="11333408" cy="448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3511"/>
                <a:gridCol w="2565755"/>
                <a:gridCol w="2072340"/>
                <a:gridCol w="21418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2011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2022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Fogyatkozás</a:t>
                      </a:r>
                      <a:r>
                        <a:rPr lang="hu-HU" sz="2400" baseline="0" dirty="0" smtClean="0"/>
                        <a:t> %</a:t>
                      </a:r>
                      <a:endParaRPr lang="hu-H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Vajdaság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251136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182 321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27,4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Észak-Bácskai</a:t>
                      </a:r>
                      <a:r>
                        <a:rPr lang="hu-HU" sz="2400" b="1" baseline="0" dirty="0" smtClean="0"/>
                        <a:t>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76 262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56 973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25,3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Nyugat-Bácskai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17 576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11 846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32,6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Dél-Bácskai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47</a:t>
                      </a:r>
                      <a:r>
                        <a:rPr lang="hu-HU" sz="2400" b="1" baseline="0" dirty="0" smtClean="0"/>
                        <a:t> 850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35 356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26,1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Észak-Bánáti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68 915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50 643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26,5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Közép-Bánáti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23 550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15 765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33,1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Dél-Bánáti</a:t>
                      </a:r>
                      <a:r>
                        <a:rPr lang="hu-HU" sz="2400" b="1" baseline="0" dirty="0" smtClean="0"/>
                        <a:t>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13 194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8782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33,4</a:t>
                      </a:r>
                      <a:endParaRPr lang="hu-H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Szerémségi körzet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3789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2956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22,0</a:t>
                      </a:r>
                      <a:endParaRPr lang="hu-H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4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Korszerkezet 2011 és 2022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985775"/>
              </p:ext>
            </p:extLst>
          </p:nvPr>
        </p:nvGraphicFramePr>
        <p:xfrm>
          <a:off x="914400" y="2180492"/>
          <a:ext cx="1035367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30769"/>
                <a:gridCol w="1570893"/>
                <a:gridCol w="1172307"/>
                <a:gridCol w="1781908"/>
                <a:gridCol w="984738"/>
                <a:gridCol w="1913063"/>
              </a:tblGrid>
              <a:tr h="171231">
                <a:tc>
                  <a:txBody>
                    <a:bodyPr/>
                    <a:lstStyle/>
                    <a:p>
                      <a:pPr algn="ctr"/>
                      <a:endParaRPr lang="hu-H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2011</a:t>
                      </a:r>
                      <a:endParaRPr lang="hu-H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2022</a:t>
                      </a:r>
                      <a:endParaRPr lang="hu-H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Változás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0-14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29 736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11,8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19 739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10,8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-33,6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15-29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41 387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16,5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23 238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12,7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-43,8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30-49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66 311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26,4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44 047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24,1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-33,6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50-64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60 034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23,9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42 837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23,6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-28,6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65-84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50 157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48 611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26,7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-3,1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85+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3511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1,4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3849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2,1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/>
                        <a:t>+9,6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2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Szülőképes korban lévő nők száma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2011 – 53 282 </a:t>
            </a:r>
          </a:p>
          <a:p>
            <a:pPr algn="ctr"/>
            <a:r>
              <a:rPr lang="hu-HU" sz="4000" dirty="0" smtClean="0"/>
              <a:t>2022 – 33 382 </a:t>
            </a:r>
          </a:p>
          <a:p>
            <a:pPr marL="36900" indent="0" algn="ctr">
              <a:buNone/>
            </a:pPr>
            <a:endParaRPr lang="hu-HU" sz="4000" dirty="0"/>
          </a:p>
          <a:p>
            <a:pPr algn="ctr"/>
            <a:r>
              <a:rPr lang="hu-HU" sz="4000" dirty="0" smtClean="0"/>
              <a:t>37,3 százalékkal csökkent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52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 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46521"/>
              </p:ext>
            </p:extLst>
          </p:nvPr>
        </p:nvGraphicFramePr>
        <p:xfrm>
          <a:off x="681038" y="2336800"/>
          <a:ext cx="9613900" cy="27566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6950"/>
                <a:gridCol w="4806950"/>
              </a:tblGrid>
              <a:tr h="68916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8916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2031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130 ezer</a:t>
                      </a:r>
                      <a:endParaRPr lang="hu-HU" sz="2800" b="1" dirty="0"/>
                    </a:p>
                  </a:txBody>
                  <a:tcPr/>
                </a:tc>
              </a:tr>
              <a:tr h="68916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2041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90 ezer</a:t>
                      </a:r>
                      <a:endParaRPr lang="hu-HU" sz="2800" b="1" dirty="0"/>
                    </a:p>
                  </a:txBody>
                  <a:tcPr/>
                </a:tc>
              </a:tr>
              <a:tr h="689163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2051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65 ezer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5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3119</TotalTime>
  <Words>278</Words>
  <Application>Microsoft Office PowerPoint</Application>
  <PresentationFormat>Widescreen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Vajdasági magyarság a 2022-es népszámlálás tükrében</vt:lpstr>
      <vt:lpstr>Vajdaság népességszámának alakulása</vt:lpstr>
      <vt:lpstr>Népesség nyelvi és nemzetiségi összetétele</vt:lpstr>
      <vt:lpstr>A vajdasági magyar népesség fogyatkozásának üteme az előző népszámláláshoz viszonyítva</vt:lpstr>
      <vt:lpstr>Népszámlálás 2022</vt:lpstr>
      <vt:lpstr>Fogyatkozás mértéke körzetenként</vt:lpstr>
      <vt:lpstr>Korszerkezet 2011 és 2022</vt:lpstr>
      <vt:lpstr>Szülőképes korban lévő nők száma</vt:lpstr>
      <vt:lpstr>Kitekintés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Vajdasági magyarság a 2022-es népszámlálás tükrében</dc:title>
  <dc:creator>Badis</dc:creator>
  <cp:lastModifiedBy>Badis</cp:lastModifiedBy>
  <cp:revision>24</cp:revision>
  <dcterms:created xsi:type="dcterms:W3CDTF">2023-09-18T15:05:42Z</dcterms:created>
  <dcterms:modified xsi:type="dcterms:W3CDTF">2023-09-20T19:05:21Z</dcterms:modified>
</cp:coreProperties>
</file>